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6" r:id="rId7"/>
    <p:sldId id="265" r:id="rId8"/>
    <p:sldId id="261" r:id="rId9"/>
    <p:sldId id="268" r:id="rId10"/>
    <p:sldId id="270" r:id="rId11"/>
    <p:sldId id="262" r:id="rId12"/>
    <p:sldId id="271" r:id="rId13"/>
    <p:sldId id="263" r:id="rId14"/>
    <p:sldId id="269" r:id="rId15"/>
    <p:sldId id="264" r:id="rId1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96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66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77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00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44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52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75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08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23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54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39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74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4478-7573-C34C-A782-26749C0F4948}" type="datetimeFigureOut">
              <a:rPr lang="de-DE" smtClean="0"/>
              <a:t>11.06.14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F8DD-1C79-F242-B2FA-80D73AC26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1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69"/>
            <a:ext cx="7772400" cy="2819709"/>
          </a:xfrm>
        </p:spPr>
        <p:txBody>
          <a:bodyPr>
            <a:noAutofit/>
          </a:bodyPr>
          <a:lstStyle/>
          <a:p>
            <a:r>
              <a:rPr lang="de-DE" sz="6000" dirty="0" smtClean="0">
                <a:solidFill>
                  <a:schemeClr val="accent3">
                    <a:lumMod val="75000"/>
                  </a:schemeClr>
                </a:solidFill>
              </a:rPr>
              <a:t>HIV 2014 - EIN UPDATE </a:t>
            </a:r>
            <a:endParaRPr lang="de-DE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56878" y="4722169"/>
            <a:ext cx="6599854" cy="916630"/>
          </a:xfrm>
        </p:spPr>
        <p:txBody>
          <a:bodyPr>
            <a:normAutofit/>
          </a:bodyPr>
          <a:lstStyle/>
          <a:p>
            <a:r>
              <a:rPr lang="de-DE" dirty="0" smtClean="0"/>
              <a:t>Dr. Horst Schalk</a:t>
            </a: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1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898276"/>
          </a:xfrm>
        </p:spPr>
        <p:txBody>
          <a:bodyPr/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POSTEXPOSITIONSPROPHYLAXE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498069"/>
            <a:ext cx="7585727" cy="4342223"/>
          </a:xfrm>
        </p:spPr>
        <p:txBody>
          <a:bodyPr>
            <a:normAutofit/>
          </a:bodyPr>
          <a:lstStyle/>
          <a:p>
            <a:pPr algn="l"/>
            <a:r>
              <a:rPr lang="de-DE" sz="4000" dirty="0" smtClean="0"/>
              <a:t>EACS-Guidelines </a:t>
            </a:r>
            <a:endParaRPr lang="de-DE" sz="4000" dirty="0"/>
          </a:p>
          <a:p>
            <a:pPr marL="457200" indent="-457200" algn="l">
              <a:buFont typeface="Arial"/>
              <a:buChar char="•"/>
            </a:pPr>
            <a:r>
              <a:rPr lang="de-DE" b="1" dirty="0" smtClean="0"/>
              <a:t>Vaginal- oder Analverkehr </a:t>
            </a:r>
            <a:r>
              <a:rPr lang="de-DE" dirty="0" smtClean="0"/>
              <a:t>mit HIV- positivem Partner oder bei unbekanntem Status bei „</a:t>
            </a:r>
            <a:r>
              <a:rPr lang="de-DE" dirty="0" err="1" smtClean="0"/>
              <a:t>presence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HIV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“</a:t>
            </a:r>
          </a:p>
          <a:p>
            <a:pPr marL="457200" indent="-457200" algn="l">
              <a:buFont typeface="Arial"/>
              <a:buChar char="•"/>
            </a:pPr>
            <a:r>
              <a:rPr lang="de-DE" b="1" dirty="0" smtClean="0"/>
              <a:t>Oralverkehr</a:t>
            </a:r>
            <a:r>
              <a:rPr lang="de-DE" dirty="0" smtClean="0"/>
              <a:t> mit Ejakulation mit HIV-positivem Partner</a:t>
            </a:r>
          </a:p>
          <a:p>
            <a:pPr marL="457200" indent="-457200" algn="l">
              <a:buFont typeface="Arial"/>
              <a:buChar char="•"/>
            </a:pPr>
            <a:r>
              <a:rPr lang="de-DE" b="1" dirty="0" smtClean="0"/>
              <a:t>Küssen/Schmusen </a:t>
            </a:r>
            <a:r>
              <a:rPr lang="de-DE" dirty="0" smtClean="0"/>
              <a:t>keine PEP </a:t>
            </a:r>
          </a:p>
          <a:p>
            <a:pPr marL="457200" indent="-457200" algn="l">
              <a:buFont typeface="Arial"/>
              <a:buChar char="•"/>
            </a:pP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7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898276"/>
          </a:xfrm>
        </p:spPr>
        <p:txBody>
          <a:bodyPr/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POSTEXPOSITIONSPROPHYLAXE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498069"/>
            <a:ext cx="7772400" cy="434222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de-DE" dirty="0" smtClean="0"/>
              <a:t>HIV-Therapie mit den kurzfristig verträglichsten und effektivsten Substanzen (zum Beispiel: </a:t>
            </a:r>
            <a:r>
              <a:rPr lang="de-DE" dirty="0" err="1" smtClean="0"/>
              <a:t>Truvada</a:t>
            </a:r>
            <a:r>
              <a:rPr lang="de-DE" dirty="0" smtClean="0"/>
              <a:t>®+</a:t>
            </a:r>
            <a:r>
              <a:rPr lang="de-DE" dirty="0" err="1" smtClean="0"/>
              <a:t>Kaletra</a:t>
            </a:r>
            <a:r>
              <a:rPr lang="de-DE" dirty="0" smtClean="0"/>
              <a:t>®, </a:t>
            </a:r>
            <a:r>
              <a:rPr lang="de-DE" dirty="0" err="1" smtClean="0"/>
              <a:t>Truvada</a:t>
            </a:r>
            <a:r>
              <a:rPr lang="de-DE" dirty="0" smtClean="0"/>
              <a:t>®+</a:t>
            </a:r>
            <a:r>
              <a:rPr lang="de-DE" dirty="0" err="1" smtClean="0"/>
              <a:t>Isentress</a:t>
            </a:r>
            <a:r>
              <a:rPr lang="de-DE" dirty="0" smtClean="0"/>
              <a:t>®)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Einnahme so rasch wie möglich, ideal nach 2 Stunden, maximal nach 48 Stunden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PEP-Dauer 4 Wochen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Laborkontrollen berechnet an PEP-Ende</a:t>
            </a:r>
          </a:p>
          <a:p>
            <a:pPr marL="457200" indent="-457200" algn="l">
              <a:buFont typeface="Arial"/>
              <a:buChar char="•"/>
            </a:pP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57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1408486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PREEXPOSITIONSPROPHYLAXE          = </a:t>
            </a:r>
            <a:r>
              <a:rPr lang="de-DE" dirty="0" err="1" smtClean="0">
                <a:solidFill>
                  <a:schemeClr val="accent3">
                    <a:lumMod val="75000"/>
                  </a:schemeClr>
                </a:solidFill>
              </a:rPr>
              <a:t>PrEP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584913"/>
            <a:ext cx="7585727" cy="4342223"/>
          </a:xfrm>
        </p:spPr>
        <p:txBody>
          <a:bodyPr>
            <a:normAutofit/>
          </a:bodyPr>
          <a:lstStyle/>
          <a:p>
            <a:pPr algn="l"/>
            <a:endParaRPr lang="de-DE" dirty="0" smtClean="0"/>
          </a:p>
          <a:p>
            <a:pPr algn="l"/>
            <a:r>
              <a:rPr lang="de-DE" sz="4000" dirty="0" smtClean="0"/>
              <a:t>Vorsorgliche (</a:t>
            </a:r>
            <a:r>
              <a:rPr lang="de-DE" sz="4000" u="sng" dirty="0" smtClean="0"/>
              <a:t>prophylaktische</a:t>
            </a:r>
            <a:r>
              <a:rPr lang="de-DE" sz="4000" dirty="0" smtClean="0"/>
              <a:t> Einnahme) eine antiviralen (HIV) Therapie </a:t>
            </a:r>
            <a:r>
              <a:rPr lang="de-DE" sz="4000" u="sng" dirty="0" smtClean="0"/>
              <a:t>vor</a:t>
            </a:r>
            <a:r>
              <a:rPr lang="de-DE" sz="4000" dirty="0" smtClean="0"/>
              <a:t> einem (möglichen) HIV-Infektionsrisiko zur Reduktion des Infektionsrisikos</a:t>
            </a:r>
            <a:endParaRPr lang="de-DE" sz="4000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7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898276"/>
          </a:xfrm>
        </p:spPr>
        <p:txBody>
          <a:bodyPr/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PREEXPOSITIONSPROPHYLAXE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31227" y="1552349"/>
            <a:ext cx="6925505" cy="4342223"/>
          </a:xfrm>
        </p:spPr>
        <p:txBody>
          <a:bodyPr>
            <a:normAutofit lnSpcReduction="10000"/>
          </a:bodyPr>
          <a:lstStyle/>
          <a:p>
            <a:pPr algn="l"/>
            <a:r>
              <a:rPr lang="de-DE" dirty="0" smtClean="0"/>
              <a:t>Zulassung von </a:t>
            </a:r>
            <a:r>
              <a:rPr lang="de-DE" dirty="0" err="1" smtClean="0"/>
              <a:t>Truvada</a:t>
            </a:r>
            <a:r>
              <a:rPr lang="de-DE" dirty="0" smtClean="0"/>
              <a:t>® für diese Indikation 17.07.2012</a:t>
            </a:r>
          </a:p>
          <a:p>
            <a:pPr algn="l"/>
            <a:r>
              <a:rPr lang="de-DE" dirty="0" smtClean="0"/>
              <a:t>Diskussion:</a:t>
            </a:r>
            <a:endParaRPr lang="de-DE" dirty="0"/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Laborkontrollen (Niere)</a:t>
            </a:r>
          </a:p>
          <a:p>
            <a:pPr marL="457200" indent="-457200" algn="l">
              <a:buFont typeface="Arial"/>
              <a:buChar char="•"/>
            </a:pPr>
            <a:r>
              <a:rPr lang="de-DE" smtClean="0"/>
              <a:t>Kostenübernahme </a:t>
            </a:r>
            <a:endParaRPr lang="de-DE" dirty="0" smtClean="0"/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Schutz abhängig von </a:t>
            </a:r>
            <a:r>
              <a:rPr lang="de-DE" dirty="0" err="1"/>
              <a:t>r</a:t>
            </a:r>
            <a:r>
              <a:rPr lang="de-DE" dirty="0" err="1" smtClean="0"/>
              <a:t>egelmässige</a:t>
            </a:r>
            <a:r>
              <a:rPr lang="de-DE" dirty="0" smtClean="0"/>
              <a:t> Einnahme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Resistenzentstehung (Basistherapie)</a:t>
            </a: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69"/>
            <a:ext cx="7772400" cy="1354209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MEDIKAMENTE DER 		KOMMENDEN JAHRE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061296"/>
              </p:ext>
            </p:extLst>
          </p:nvPr>
        </p:nvGraphicFramePr>
        <p:xfrm>
          <a:off x="564462" y="1975326"/>
          <a:ext cx="7893738" cy="409996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92714"/>
                <a:gridCol w="1530558"/>
                <a:gridCol w="1552268"/>
                <a:gridCol w="1039451"/>
                <a:gridCol w="1578747"/>
              </a:tblGrid>
              <a:tr h="44978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Substanz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„führende“ Substanz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Studienphase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Jahre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Appliaktions</a:t>
                      </a:r>
                      <a:r>
                        <a:rPr lang="de-DE" dirty="0" smtClean="0"/>
                        <a:t>-frequenz</a:t>
                      </a:r>
                      <a:endParaRPr lang="de-DE" dirty="0"/>
                    </a:p>
                  </a:txBody>
                  <a:tcPr/>
                </a:tc>
              </a:tr>
              <a:tr h="449784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Kivexa</a:t>
                      </a:r>
                      <a:r>
                        <a:rPr lang="de-DE" smtClean="0"/>
                        <a:t>®+Tivicay</a:t>
                      </a:r>
                      <a:r>
                        <a:rPr lang="de-DE" dirty="0" smtClean="0"/>
                        <a:t>®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Integrase-hemmer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bei EMEA eingereicht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Winter 14/15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1x1 täglich</a:t>
                      </a:r>
                      <a:endParaRPr lang="de-DE" dirty="0"/>
                    </a:p>
                  </a:txBody>
                  <a:tcPr/>
                </a:tc>
              </a:tr>
              <a:tr h="449784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Rilpivirin+Dolutegravir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Integrase</a:t>
                      </a:r>
                      <a:r>
                        <a:rPr lang="de-DE" dirty="0" smtClean="0"/>
                        <a:t>- </a:t>
                      </a:r>
                      <a:r>
                        <a:rPr lang="de-DE" dirty="0" err="1" smtClean="0"/>
                        <a:t>hemmer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Phase 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 Jahre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1x1 alle            3 Monate</a:t>
                      </a:r>
                      <a:endParaRPr lang="de-DE" dirty="0"/>
                    </a:p>
                  </a:txBody>
                  <a:tcPr/>
                </a:tc>
              </a:tr>
              <a:tr h="449784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2838232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„Reifungs-</a:t>
                      </a:r>
                      <a:r>
                        <a:rPr lang="de-DE" dirty="0" err="1" smtClean="0"/>
                        <a:t>hemmer</a:t>
                      </a:r>
                      <a:r>
                        <a:rPr lang="de-DE" dirty="0" smtClean="0"/>
                        <a:t>“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Phase 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mehr als 5 Jahre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?</a:t>
                      </a:r>
                      <a:endParaRPr lang="de-DE" dirty="0"/>
                    </a:p>
                  </a:txBody>
                  <a:tcPr/>
                </a:tc>
              </a:tr>
              <a:tr h="44978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„Attachment-Inhibitor“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?</a:t>
                      </a:r>
                      <a:endParaRPr lang="de-DE" dirty="0"/>
                    </a:p>
                  </a:txBody>
                  <a:tcPr/>
                </a:tc>
              </a:tr>
              <a:tr h="449784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449784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2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69"/>
            <a:ext cx="7772400" cy="2483187"/>
          </a:xfrm>
        </p:spPr>
        <p:txBody>
          <a:bodyPr>
            <a:noAutofit/>
          </a:bodyPr>
          <a:lstStyle/>
          <a:p>
            <a:r>
              <a:rPr lang="de-DE" sz="9600" dirty="0" smtClean="0">
                <a:solidFill>
                  <a:schemeClr val="accent3">
                    <a:lumMod val="75000"/>
                  </a:schemeClr>
                </a:solidFill>
              </a:rPr>
              <a:t>FRAGEN?</a:t>
            </a:r>
            <a:endParaRPr lang="de-DE" sz="9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31227" y="4005702"/>
            <a:ext cx="7555096" cy="1085555"/>
          </a:xfrm>
        </p:spPr>
        <p:txBody>
          <a:bodyPr>
            <a:noAutofit/>
          </a:bodyPr>
          <a:lstStyle/>
          <a:p>
            <a:r>
              <a:rPr lang="de-DE" sz="6000" dirty="0" err="1" smtClean="0"/>
              <a:t>www.schalkpichler.at</a:t>
            </a:r>
            <a:endParaRPr lang="de-DE" sz="6000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3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898276"/>
          </a:xfrm>
        </p:spPr>
        <p:txBody>
          <a:bodyPr/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HIV 2014 – EIN UPDATE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31227" y="1454645"/>
            <a:ext cx="6925505" cy="434222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endParaRPr lang="de-DE" dirty="0"/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Medikamente der letzten Jahre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Therapiebeginn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EKAF-Erklärung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err="1" smtClean="0"/>
              <a:t>PostExpositionsProphylaxe</a:t>
            </a:r>
            <a:r>
              <a:rPr lang="de-DE" dirty="0" smtClean="0"/>
              <a:t> (PEP)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err="1" smtClean="0"/>
              <a:t>PReExpositionsProphylaxe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 smtClean="0"/>
              <a:t>PrEP</a:t>
            </a:r>
            <a:r>
              <a:rPr lang="de-DE" dirty="0" smtClean="0"/>
              <a:t>)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Medikamente der nächsten Jahre</a:t>
            </a:r>
          </a:p>
          <a:p>
            <a:pPr marL="457200" indent="-457200" algn="l">
              <a:buFont typeface="Arial"/>
              <a:buChar char="•"/>
            </a:pPr>
            <a:endParaRPr lang="de-DE" dirty="0"/>
          </a:p>
          <a:p>
            <a:pPr marL="457200" indent="-457200" algn="l">
              <a:buFont typeface="Arial"/>
              <a:buChar char="•"/>
            </a:pP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7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898276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MEDIKAMENTE DER LETZTEN JAHRE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340417"/>
              </p:ext>
            </p:extLst>
          </p:nvPr>
        </p:nvGraphicFramePr>
        <p:xfrm>
          <a:off x="781564" y="2008279"/>
          <a:ext cx="7576807" cy="3428007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82401"/>
                <a:gridCol w="849791"/>
                <a:gridCol w="1315011"/>
                <a:gridCol w="1159934"/>
                <a:gridCol w="1004868"/>
                <a:gridCol w="1082401"/>
                <a:gridCol w="1082401"/>
              </a:tblGrid>
              <a:tr h="67412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Name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Substanz-anzahl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„führende“ Substanz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Vergleichs-</a:t>
                      </a:r>
                      <a:r>
                        <a:rPr lang="de-DE" sz="1400" dirty="0" err="1" smtClean="0"/>
                        <a:t>substanzen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Zulassungs-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datum</a:t>
                      </a:r>
                      <a:r>
                        <a:rPr lang="de-DE" sz="1400" baseline="0" dirty="0" smtClean="0"/>
                        <a:t> in EU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Tabletten-zahl (Summe)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Nahrungs-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restzriktion</a:t>
                      </a:r>
                      <a:endParaRPr lang="de-DE" sz="1400" dirty="0"/>
                    </a:p>
                  </a:txBody>
                  <a:tcPr/>
                </a:tc>
              </a:tr>
              <a:tr h="674122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Prezista</a:t>
                      </a:r>
                      <a:r>
                        <a:rPr lang="de-DE" dirty="0" smtClean="0"/>
                        <a:t> + </a:t>
                      </a:r>
                      <a:r>
                        <a:rPr lang="de-DE" dirty="0" err="1" smtClean="0"/>
                        <a:t>backbone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Protease-</a:t>
                      </a:r>
                      <a:r>
                        <a:rPr lang="de-DE" dirty="0" err="1" smtClean="0"/>
                        <a:t>hemmer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Reyataz</a:t>
                      </a:r>
                      <a:r>
                        <a:rPr lang="de-DE" dirty="0" smtClean="0"/>
                        <a:t>,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Kaletra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12.02.07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1x3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mit Essen</a:t>
                      </a:r>
                      <a:endParaRPr lang="de-DE" dirty="0"/>
                    </a:p>
                  </a:txBody>
                  <a:tcPr/>
                </a:tc>
              </a:tr>
              <a:tr h="674122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Eviplera</a:t>
                      </a:r>
                      <a:r>
                        <a:rPr lang="de-DE" dirty="0" smtClean="0"/>
                        <a:t> 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/>
                        <a:t>Nicht</a:t>
                      </a:r>
                      <a:r>
                        <a:rPr lang="de-DE" sz="1000" baseline="0" dirty="0" err="1" smtClean="0"/>
                        <a:t>nukleosider</a:t>
                      </a:r>
                      <a:r>
                        <a:rPr lang="de-DE" sz="1000" baseline="0" dirty="0" smtClean="0"/>
                        <a:t> </a:t>
                      </a:r>
                      <a:r>
                        <a:rPr lang="de-DE" sz="1000" baseline="0" dirty="0" err="1" smtClean="0"/>
                        <a:t>reverser</a:t>
                      </a:r>
                      <a:r>
                        <a:rPr lang="de-DE" sz="1000" baseline="0" dirty="0" smtClean="0"/>
                        <a:t> Trans-</a:t>
                      </a:r>
                      <a:r>
                        <a:rPr lang="de-DE" sz="1000" baseline="0" dirty="0" err="1" smtClean="0"/>
                        <a:t>kriptasehemmer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Viramune</a:t>
                      </a:r>
                      <a:r>
                        <a:rPr lang="de-DE" dirty="0" smtClean="0"/>
                        <a:t>,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Stocrin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28.11.11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1x1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mit Essen</a:t>
                      </a:r>
                      <a:endParaRPr lang="de-DE" dirty="0"/>
                    </a:p>
                  </a:txBody>
                  <a:tcPr/>
                </a:tc>
              </a:tr>
              <a:tr h="674122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Stribild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Integrase</a:t>
                      </a:r>
                      <a:r>
                        <a:rPr lang="de-DE" dirty="0" smtClean="0"/>
                        <a:t>-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hemmer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Isentress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24.05.13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1x1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mit Snack</a:t>
                      </a:r>
                      <a:endParaRPr lang="de-DE" dirty="0"/>
                    </a:p>
                  </a:txBody>
                  <a:tcPr/>
                </a:tc>
              </a:tr>
              <a:tr h="674122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Tivicay</a:t>
                      </a:r>
                      <a:r>
                        <a:rPr lang="de-DE" dirty="0" smtClean="0"/>
                        <a:t> + </a:t>
                      </a:r>
                      <a:r>
                        <a:rPr lang="de-DE" dirty="0" err="1" smtClean="0"/>
                        <a:t>backbone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Integrase</a:t>
                      </a:r>
                      <a:r>
                        <a:rPr lang="de-DE" dirty="0" smtClean="0"/>
                        <a:t>- </a:t>
                      </a:r>
                      <a:r>
                        <a:rPr lang="de-DE" dirty="0" err="1" smtClean="0"/>
                        <a:t>hemmer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Isentress</a:t>
                      </a:r>
                      <a:r>
                        <a:rPr lang="de-DE" dirty="0" smtClean="0"/>
                        <a:t>, </a:t>
                      </a:r>
                      <a:r>
                        <a:rPr lang="de-DE" dirty="0" err="1" smtClean="0"/>
                        <a:t>Stribild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16.01.14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1x2 </a:t>
                      </a:r>
                    </a:p>
                    <a:p>
                      <a:pPr algn="ctr"/>
                      <a:r>
                        <a:rPr lang="de-DE" dirty="0" smtClean="0"/>
                        <a:t>(1x1)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egal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25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898276"/>
          </a:xfrm>
        </p:spPr>
        <p:txBody>
          <a:bodyPr/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THERAPIEBEGINN - GUIDELINES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88476" y="1454645"/>
            <a:ext cx="7772197" cy="4678759"/>
          </a:xfrm>
        </p:spPr>
        <p:txBody>
          <a:bodyPr>
            <a:normAutofit/>
          </a:bodyPr>
          <a:lstStyle/>
          <a:p>
            <a:pPr algn="l"/>
            <a:endParaRPr lang="de-DE" dirty="0"/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US			„</a:t>
            </a:r>
            <a:r>
              <a:rPr lang="de-DE" dirty="0" err="1" smtClean="0"/>
              <a:t>offer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all“ </a:t>
            </a:r>
            <a:r>
              <a:rPr lang="de-DE" dirty="0"/>
              <a:t>&lt;</a:t>
            </a:r>
            <a:r>
              <a:rPr lang="de-DE" dirty="0" smtClean="0"/>
              <a:t>500 CD4 („strong“) 			</a:t>
            </a:r>
            <a:r>
              <a:rPr lang="de-DE" dirty="0" err="1" smtClean="0"/>
              <a:t>and</a:t>
            </a:r>
            <a:r>
              <a:rPr lang="de-DE" dirty="0" smtClean="0"/>
              <a:t> &gt;500 CD4 („moderate“)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WHO 	&lt; 500 CD4 und allen mit HIV-					negativem Partner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EACS		&lt;350 CD4 und allen mit HIV-</a:t>
            </a:r>
            <a:r>
              <a:rPr lang="de-DE" dirty="0" err="1" smtClean="0"/>
              <a:t>nega</a:t>
            </a:r>
            <a:r>
              <a:rPr lang="de-DE" dirty="0" smtClean="0"/>
              <a:t>-			</a:t>
            </a:r>
            <a:r>
              <a:rPr lang="de-DE" dirty="0" err="1" smtClean="0"/>
              <a:t>tivem</a:t>
            </a:r>
            <a:r>
              <a:rPr lang="de-DE" dirty="0" smtClean="0"/>
              <a:t> Partner („</a:t>
            </a:r>
            <a:r>
              <a:rPr lang="de-DE" dirty="0" err="1" smtClean="0"/>
              <a:t>consider</a:t>
            </a:r>
            <a:r>
              <a:rPr lang="de-DE" dirty="0" smtClean="0"/>
              <a:t>/</a:t>
            </a:r>
            <a:r>
              <a:rPr lang="de-DE" dirty="0" err="1" smtClean="0"/>
              <a:t>discuss</a:t>
            </a:r>
            <a:r>
              <a:rPr lang="de-DE" dirty="0" smtClean="0"/>
              <a:t>“)</a:t>
            </a:r>
          </a:p>
          <a:p>
            <a:pPr algn="l"/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9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898276"/>
          </a:xfrm>
        </p:spPr>
        <p:txBody>
          <a:bodyPr/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THERAPIEBEGINN - GUIDELINES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88475" y="1454645"/>
            <a:ext cx="8119557" cy="4678759"/>
          </a:xfrm>
        </p:spPr>
        <p:txBody>
          <a:bodyPr>
            <a:normAutofit/>
          </a:bodyPr>
          <a:lstStyle/>
          <a:p>
            <a:pPr algn="l"/>
            <a:endParaRPr lang="de-DE" dirty="0"/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D-Ö	&lt;200 CD4 „so rasch wie möglich“ 		</a:t>
            </a:r>
            <a:r>
              <a:rPr lang="de-DE" dirty="0"/>
              <a:t> </a:t>
            </a:r>
            <a:r>
              <a:rPr lang="de-DE" dirty="0" smtClean="0"/>
              <a:t>    		200-350 CD4 „so rasch wie vertretbar“		    	350-500 CD4 „kann erfolgen“					  	&gt;500 CD4 „vertretbar und kann erfolgen“</a:t>
            </a:r>
            <a:r>
              <a:rPr lang="de-DE" dirty="0"/>
              <a:t>	</a:t>
            </a:r>
            <a:r>
              <a:rPr lang="de-DE" dirty="0" smtClean="0"/>
              <a:t>		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8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898276"/>
          </a:xfrm>
        </p:spPr>
        <p:txBody>
          <a:bodyPr/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THERAPIEBEGINN - PRAXIS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88475" y="1454645"/>
            <a:ext cx="8119557" cy="4678759"/>
          </a:xfrm>
        </p:spPr>
        <p:txBody>
          <a:bodyPr>
            <a:normAutofit/>
          </a:bodyPr>
          <a:lstStyle/>
          <a:p>
            <a:pPr algn="l"/>
            <a:endParaRPr lang="de-DE" dirty="0"/>
          </a:p>
          <a:p>
            <a:pPr algn="l"/>
            <a:r>
              <a:rPr lang="de-DE" dirty="0" smtClean="0"/>
              <a:t>	&gt;</a:t>
            </a:r>
            <a:r>
              <a:rPr lang="de-DE" dirty="0"/>
              <a:t>500 CD4 </a:t>
            </a:r>
            <a:r>
              <a:rPr lang="de-DE" dirty="0" smtClean="0"/>
              <a:t>auf die Sinnhaftigkeit hinweisen 	(Stopp der Entzündung, Schutz des Partners)</a:t>
            </a:r>
          </a:p>
          <a:p>
            <a:pPr algn="l"/>
            <a:r>
              <a:rPr lang="de-DE" dirty="0"/>
              <a:t>	</a:t>
            </a:r>
            <a:r>
              <a:rPr lang="de-DE" dirty="0" smtClean="0"/>
              <a:t>350-500 CD4 neuerlich anbieten				</a:t>
            </a:r>
            <a:r>
              <a:rPr lang="de-DE" dirty="0"/>
              <a:t>	</a:t>
            </a:r>
            <a:endParaRPr lang="de-DE" dirty="0" smtClean="0"/>
          </a:p>
          <a:p>
            <a:pPr algn="l"/>
            <a:r>
              <a:rPr lang="de-DE" dirty="0"/>
              <a:t>	</a:t>
            </a:r>
            <a:r>
              <a:rPr lang="de-DE" dirty="0" smtClean="0"/>
              <a:t>&lt;350 	CD4 auf hohe Wichtigkeit hinweisen, 	bei Ablehnung muss Revers unterschrieben 	werden </a:t>
            </a:r>
            <a:r>
              <a:rPr lang="de-DE" dirty="0"/>
              <a:t>	</a:t>
            </a:r>
            <a:r>
              <a:rPr lang="de-DE" dirty="0" smtClean="0"/>
              <a:t>		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7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898276"/>
          </a:xfrm>
        </p:spPr>
        <p:txBody>
          <a:bodyPr/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EKAF-ERKLÄRUNG 2008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31227" y="1454645"/>
            <a:ext cx="6925505" cy="4587079"/>
          </a:xfrm>
        </p:spPr>
        <p:txBody>
          <a:bodyPr>
            <a:normAutofit fontScale="47500" lnSpcReduction="20000"/>
          </a:bodyPr>
          <a:lstStyle/>
          <a:p>
            <a:pPr marL="457200" indent="-457200" algn="l">
              <a:buFont typeface="Arial"/>
              <a:buChar char="•"/>
            </a:pPr>
            <a:endParaRPr lang="de-DE" dirty="0"/>
          </a:p>
          <a:p>
            <a:pPr algn="l"/>
            <a:r>
              <a:rPr lang="de-DE" sz="4200" dirty="0"/>
              <a:t>Die </a:t>
            </a:r>
            <a:r>
              <a:rPr lang="de-DE" sz="4200" dirty="0" err="1"/>
              <a:t>Eidgenössische</a:t>
            </a:r>
            <a:r>
              <a:rPr lang="de-DE" sz="4200" dirty="0"/>
              <a:t> Kommission </a:t>
            </a:r>
            <a:r>
              <a:rPr lang="de-DE" sz="4200" dirty="0" err="1"/>
              <a:t>für</a:t>
            </a:r>
            <a:r>
              <a:rPr lang="de-DE" sz="4200" dirty="0"/>
              <a:t> Aidsfragen (EKAF) </a:t>
            </a:r>
            <a:r>
              <a:rPr lang="de-DE" sz="4200" dirty="0" err="1"/>
              <a:t>hält</a:t>
            </a:r>
            <a:r>
              <a:rPr lang="de-DE" sz="4200" dirty="0"/>
              <a:t> auf Antrag der Fachkommission Klink und Therapie des Bundesamtes </a:t>
            </a:r>
            <a:r>
              <a:rPr lang="de-DE" sz="4200" dirty="0" err="1"/>
              <a:t>für</a:t>
            </a:r>
            <a:r>
              <a:rPr lang="de-DE" sz="4200" dirty="0"/>
              <a:t> </a:t>
            </a:r>
            <a:r>
              <a:rPr lang="de-DE" sz="4200" dirty="0" smtClean="0"/>
              <a:t>Gesundheit</a:t>
            </a:r>
            <a:r>
              <a:rPr lang="de-DE" sz="4200" dirty="0"/>
              <a:t>, nach Kenntnisnahme der </a:t>
            </a:r>
            <a:r>
              <a:rPr lang="de-DE" sz="4200" dirty="0" err="1" smtClean="0"/>
              <a:t>wisseschaftlichen</a:t>
            </a:r>
            <a:r>
              <a:rPr lang="de-DE" sz="4200" dirty="0" smtClean="0"/>
              <a:t> </a:t>
            </a:r>
            <a:r>
              <a:rPr lang="de-DE" sz="4200" dirty="0"/>
              <a:t>Fakten und nach eingehender Diskussion fest: Eine HIV-infizierte Person ohne andere STD unter einer antiretroviralen Therapie (ART) mit </a:t>
            </a:r>
            <a:r>
              <a:rPr lang="de-DE" sz="4200" dirty="0" err="1"/>
              <a:t>vollständig</a:t>
            </a:r>
            <a:r>
              <a:rPr lang="de-DE" sz="4200" dirty="0"/>
              <a:t> supprimierter </a:t>
            </a:r>
            <a:r>
              <a:rPr lang="de-DE" sz="4200" dirty="0" err="1"/>
              <a:t>Virämie</a:t>
            </a:r>
            <a:r>
              <a:rPr lang="de-DE" sz="4200" dirty="0"/>
              <a:t> (im Folgenden: «wirksame ART») </a:t>
            </a:r>
            <a:r>
              <a:rPr lang="de-DE" sz="4200" dirty="0">
                <a:solidFill>
                  <a:srgbClr val="FF0000"/>
                </a:solidFill>
              </a:rPr>
              <a:t>ist </a:t>
            </a:r>
            <a:r>
              <a:rPr lang="de-DE" sz="4200" dirty="0" smtClean="0">
                <a:solidFill>
                  <a:srgbClr val="FF0000"/>
                </a:solidFill>
              </a:rPr>
              <a:t>sexuell </a:t>
            </a:r>
            <a:r>
              <a:rPr lang="de-DE" sz="4200" dirty="0">
                <a:solidFill>
                  <a:srgbClr val="FF0000"/>
                </a:solidFill>
              </a:rPr>
              <a:t>nicht </a:t>
            </a:r>
            <a:r>
              <a:rPr lang="de-DE" sz="4200" dirty="0" err="1">
                <a:solidFill>
                  <a:srgbClr val="FF0000"/>
                </a:solidFill>
              </a:rPr>
              <a:t>infektiös</a:t>
            </a:r>
            <a:r>
              <a:rPr lang="de-DE" sz="4200" dirty="0">
                <a:solidFill>
                  <a:srgbClr val="FF0000"/>
                </a:solidFill>
              </a:rPr>
              <a:t>, d. h., sie gibt das HI-Virus </a:t>
            </a:r>
            <a:r>
              <a:rPr lang="de-DE" sz="4200" dirty="0" err="1">
                <a:solidFill>
                  <a:srgbClr val="FF0000"/>
                </a:solidFill>
              </a:rPr>
              <a:t>über</a:t>
            </a:r>
            <a:r>
              <a:rPr lang="de-DE" sz="4200" dirty="0">
                <a:solidFill>
                  <a:srgbClr val="FF0000"/>
                </a:solidFill>
              </a:rPr>
              <a:t> </a:t>
            </a:r>
            <a:r>
              <a:rPr lang="de-DE" sz="4200" i="1" dirty="0">
                <a:solidFill>
                  <a:srgbClr val="FF0000"/>
                </a:solidFill>
              </a:rPr>
              <a:t>Sexualkontakte </a:t>
            </a:r>
            <a:r>
              <a:rPr lang="de-DE" sz="4200" dirty="0">
                <a:solidFill>
                  <a:srgbClr val="FF0000"/>
                </a:solidFill>
              </a:rPr>
              <a:t>nicht weiter</a:t>
            </a:r>
            <a:r>
              <a:rPr lang="de-DE" sz="4200" dirty="0"/>
              <a:t>, solange </a:t>
            </a:r>
            <a:r>
              <a:rPr lang="de-DE" sz="4200" dirty="0" smtClean="0"/>
              <a:t>folgende </a:t>
            </a:r>
            <a:r>
              <a:rPr lang="de-DE" sz="4200" dirty="0"/>
              <a:t>Bedingungen </a:t>
            </a:r>
            <a:r>
              <a:rPr lang="de-DE" sz="4200" dirty="0" err="1"/>
              <a:t>erfüllt</a:t>
            </a:r>
            <a:r>
              <a:rPr lang="de-DE" sz="4200" dirty="0"/>
              <a:t> sind: </a:t>
            </a:r>
          </a:p>
          <a:p>
            <a:pPr algn="l"/>
            <a:r>
              <a:rPr lang="de-DE" sz="4200" dirty="0"/>
              <a:t>–  die antiretrovirale Therapie (ART) wird durch den HIV-infizierten Menschen eingehalten und durch den behandelnden Arzt </a:t>
            </a:r>
            <a:r>
              <a:rPr lang="de-DE" sz="4200" dirty="0" smtClean="0"/>
              <a:t>kontrolliert</a:t>
            </a:r>
            <a:r>
              <a:rPr lang="de-DE" sz="4200" dirty="0"/>
              <a:t>; </a:t>
            </a:r>
          </a:p>
          <a:p>
            <a:pPr algn="l"/>
            <a:r>
              <a:rPr lang="de-DE" sz="4200" dirty="0"/>
              <a:t>–  die Viruslast (VL) liegt seit mindestens sechs Monaten unter der Nachweisgrenze (d.h., die </a:t>
            </a:r>
            <a:r>
              <a:rPr lang="de-DE" sz="4200" dirty="0" err="1"/>
              <a:t>Virämie</a:t>
            </a:r>
            <a:r>
              <a:rPr lang="de-DE" sz="4200" dirty="0"/>
              <a:t> ist supprimiert); </a:t>
            </a:r>
          </a:p>
          <a:p>
            <a:pPr algn="l"/>
            <a:r>
              <a:rPr lang="de-DE" sz="4200" dirty="0"/>
              <a:t>–  es bestehen keine Infektionen mit anderen sexuell </a:t>
            </a:r>
            <a:r>
              <a:rPr lang="de-DE" sz="4200" dirty="0" err="1"/>
              <a:t>übertragbaren</a:t>
            </a:r>
            <a:r>
              <a:rPr lang="de-DE" sz="4200" dirty="0"/>
              <a:t> Erregern (STD). </a:t>
            </a:r>
          </a:p>
          <a:p>
            <a:pPr marL="457200" indent="-457200" algn="l">
              <a:buFont typeface="Arial"/>
              <a:buChar char="•"/>
            </a:pPr>
            <a:endParaRPr lang="de-DE" sz="4200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5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69"/>
            <a:ext cx="7772400" cy="1202231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EIDGENÖSSISCHE KOMMISSION  FÜR AIDS-FRAGEN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53606" y="1943144"/>
            <a:ext cx="7904593" cy="3126401"/>
          </a:xfrm>
        </p:spPr>
        <p:txBody>
          <a:bodyPr>
            <a:normAutofit/>
          </a:bodyPr>
          <a:lstStyle/>
          <a:p>
            <a:pPr algn="l"/>
            <a:endParaRPr lang="de-DE" dirty="0"/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Viruslast mindestens 6 Monate &lt;50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err="1" smtClean="0"/>
              <a:t>Regelmässige</a:t>
            </a:r>
            <a:r>
              <a:rPr lang="de-DE" dirty="0" smtClean="0"/>
              <a:t> Kontrolle der Laborwerte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err="1" smtClean="0"/>
              <a:t>Regelmässige</a:t>
            </a:r>
            <a:r>
              <a:rPr lang="de-DE" dirty="0" smtClean="0"/>
              <a:t> Einnahme der Medikamente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/>
              <a:t>Keine zusätzliche sexuelle Infektion</a:t>
            </a:r>
          </a:p>
          <a:p>
            <a:pPr algn="l"/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94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6370"/>
            <a:ext cx="7772400" cy="1625598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POSTEXPOSITIONSPROPHYLAXE = PEP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2181968"/>
            <a:ext cx="7585727" cy="3745168"/>
          </a:xfrm>
        </p:spPr>
        <p:txBody>
          <a:bodyPr>
            <a:normAutofit/>
          </a:bodyPr>
          <a:lstStyle/>
          <a:p>
            <a:pPr algn="l"/>
            <a:endParaRPr lang="de-DE" dirty="0" smtClean="0"/>
          </a:p>
          <a:p>
            <a:pPr algn="l"/>
            <a:r>
              <a:rPr lang="de-DE" sz="4000" dirty="0" smtClean="0"/>
              <a:t>Vorsorgliche (</a:t>
            </a:r>
            <a:r>
              <a:rPr lang="de-DE" sz="4000" u="sng" dirty="0" smtClean="0"/>
              <a:t>prophylaktische</a:t>
            </a:r>
            <a:r>
              <a:rPr lang="de-DE" sz="4000" dirty="0" smtClean="0"/>
              <a:t> Einnahme) eine antiviralen (HIV) Therapie </a:t>
            </a:r>
            <a:r>
              <a:rPr lang="de-DE" sz="4000" u="sng" dirty="0" smtClean="0"/>
              <a:t>nach</a:t>
            </a:r>
            <a:r>
              <a:rPr lang="de-DE" sz="4000" dirty="0" smtClean="0"/>
              <a:t> einem (möglichen) HIV-Infektionsrisiko</a:t>
            </a:r>
            <a:endParaRPr lang="de-DE" sz="4000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21" y="6041724"/>
            <a:ext cx="2096335" cy="4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7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Macintosh PowerPoint</Application>
  <PresentationFormat>Bildschirmpräsentation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Office-Design</vt:lpstr>
      <vt:lpstr>HIV 2014 - EIN UPDATE </vt:lpstr>
      <vt:lpstr>HIV 2014 – EIN UPDATE</vt:lpstr>
      <vt:lpstr>MEDIKAMENTE DER LETZTEN JAHRE</vt:lpstr>
      <vt:lpstr>THERAPIEBEGINN - GUIDELINES</vt:lpstr>
      <vt:lpstr>THERAPIEBEGINN - GUIDELINES</vt:lpstr>
      <vt:lpstr>THERAPIEBEGINN - PRAXIS</vt:lpstr>
      <vt:lpstr>EKAF-ERKLÄRUNG 2008</vt:lpstr>
      <vt:lpstr>EIDGENÖSSISCHE KOMMISSION  FÜR AIDS-FRAGEN</vt:lpstr>
      <vt:lpstr>POSTEXPOSITIONSPROPHYLAXE = PEP</vt:lpstr>
      <vt:lpstr>POSTEXPOSITIONSPROPHYLAXE</vt:lpstr>
      <vt:lpstr>POSTEXPOSITIONSPROPHYLAXE</vt:lpstr>
      <vt:lpstr>PREEXPOSITIONSPROPHYLAXE          = PrEP</vt:lpstr>
      <vt:lpstr>PREEXPOSITIONSPROPHYLAXE</vt:lpstr>
      <vt:lpstr>MEDIKAMENTE DER   KOMMENDEN JAHRE</vt:lpstr>
      <vt:lpstr>FRAGEN?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2014 - EIN UPDATE </dc:title>
  <dc:creator>Horst Schalk</dc:creator>
  <cp:lastModifiedBy>Horst Schalk</cp:lastModifiedBy>
  <cp:revision>22</cp:revision>
  <dcterms:created xsi:type="dcterms:W3CDTF">2014-06-02T15:11:10Z</dcterms:created>
  <dcterms:modified xsi:type="dcterms:W3CDTF">2014-06-11T16:15:41Z</dcterms:modified>
</cp:coreProperties>
</file>